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2E24695-F424-4BCD-ACAA-8C696827D44B}">
  <a:tblStyle styleId="{F2E24695-F424-4BCD-ACAA-8C696827D4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baed53789_0_1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baed5378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baed53789_0_1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baed53789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bbaed53789_0_1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bbaed53789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baed53789_0_1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bbaed53789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9e470d_0_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9e470d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9e470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baed53789_0_6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bbaed5378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baed53789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baed5378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baed53789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baed5378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baed53789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baed5378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baed53789_0_1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bbaed5378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hyperlink" Target="https://huggingface.co/TinyLlama/TinyLlama-1.1B-Chat-v1.0?text=%3C%7Csystem%7C%3E%0AYou+are+a+chatbot+who+can+help+code%21%3C%2Fs%3E%0A%3C%7Cuser%7C%3E%0AWrite+me+a+function+to+calculate+the+first+10+digits+of+the+fibonacci+sequence+in+Python+and+print+it+out+to+the+CLI.%3C%2Fs%3E%0A%3C%7Cassistant%7C%3E" TargetMode="External"/><Relationship Id="rId7" Type="http://schemas.openxmlformats.org/officeDocument/2006/relationships/hyperlink" Target="https://huggingface.co/argilla/notus-7b-v1?text=My+name+is+Mariama%2C+my+favorite" TargetMode="External"/><Relationship Id="rId8" Type="http://schemas.openxmlformats.org/officeDocument/2006/relationships/hyperlink" Target="https://huggingface.co/mistralai/Mistral-7B-v0.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ubmed.ncbi.nlm.nih.gov/download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nltk.org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neulab/BARTScor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lab.research.google.com/?utm_source=scs-index" TargetMode="External"/><Relationship Id="rId4" Type="http://schemas.openxmlformats.org/officeDocument/2006/relationships/hyperlink" Target="https://wandb.ai/si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300"/>
              <a:t>Controllable Text Summarization via Prompt Injection</a:t>
            </a:r>
            <a:endParaRPr sz="33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/>
              <a:t>Data Mining, Text Mining and Big Data Analytics course project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500"/>
              <a:t>2023/2024</a:t>
            </a:r>
            <a:endParaRPr b="1" sz="15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33913" y="40803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Matteo Belletti: matteo.belletti5@studio.unibo.it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Parsa Mastouri Kashani: parsa.mastouri@studio.unibo.it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Stricescu Razvan Ciprian: razvancipr.stricesc@studio.unibo.it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Experimental Setup</a:t>
            </a:r>
            <a:endParaRPr/>
          </a:p>
        </p:txBody>
      </p:sp>
      <p:sp>
        <p:nvSpPr>
          <p:cNvPr id="170" name="Google Shape;170;p22"/>
          <p:cNvSpPr txBox="1"/>
          <p:nvPr/>
        </p:nvSpPr>
        <p:spPr>
          <a:xfrm>
            <a:off x="1196150" y="1155038"/>
            <a:ext cx="20511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A100 runtime: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System RAM 51 GB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GPU RAM 40 GB 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Disk 201.2 GB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5765813" y="1155038"/>
            <a:ext cx="2051100" cy="1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V100 runtime: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System RAM 51 GB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GPU RAM 16 GB 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it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Disk 201.2 GB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127" y="2698675"/>
            <a:ext cx="3442472" cy="21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500" y="2561450"/>
            <a:ext cx="3343575" cy="233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265500" y="7242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4500"/>
              <a:t>Results </a:t>
            </a:r>
            <a:endParaRPr sz="4500"/>
          </a:p>
        </p:txBody>
      </p:sp>
      <p:sp>
        <p:nvSpPr>
          <p:cNvPr id="179" name="Google Shape;179;p23"/>
          <p:cNvSpPr txBox="1"/>
          <p:nvPr>
            <p:ph idx="1" type="subTitle"/>
          </p:nvPr>
        </p:nvSpPr>
        <p:spPr>
          <a:xfrm>
            <a:off x="994050" y="2444625"/>
            <a:ext cx="2588100" cy="14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/>
              <a:t>On the </a:t>
            </a:r>
            <a:r>
              <a:rPr b="1" lang="it" sz="2800"/>
              <a:t>best</a:t>
            </a:r>
            <a:r>
              <a:rPr lang="it" sz="2800"/>
              <a:t> five models</a:t>
            </a:r>
            <a:endParaRPr sz="2800"/>
          </a:p>
        </p:txBody>
      </p:sp>
      <p:sp>
        <p:nvSpPr>
          <p:cNvPr id="180" name="Google Shape;180;p23"/>
          <p:cNvSpPr txBox="1"/>
          <p:nvPr>
            <p:ph idx="2" type="body"/>
          </p:nvPr>
        </p:nvSpPr>
        <p:spPr>
          <a:xfrm>
            <a:off x="4572000" y="544775"/>
            <a:ext cx="45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Zero-shot inference 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 without system 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or assistant prompt 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5" name="Google Shape;185;p24"/>
          <p:cNvGraphicFramePr/>
          <p:nvPr/>
        </p:nvGraphicFramePr>
        <p:xfrm>
          <a:off x="952500" y="74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{F2E24695-F424-4BCD-ACAA-8C696827D44B}</a:tableStyleId>
              </a:tblPr>
              <a:tblGrid>
                <a:gridCol w="2413000"/>
                <a:gridCol w="2413000"/>
                <a:gridCol w="24130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Model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Checks passed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Average BART score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CapybaraHermes-2.5-Mistral-7B-GPTQ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-2.7965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LLAMA-2-13B-GPTQ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-2.7483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Starling-LM-7B-alpha-GPTQ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-2.8729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WizardLM-1.0-Uncensored-Llama2-13B-GPTQ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-3.2340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Orca-2-7B-GPTQ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-2.8040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325" y="1372875"/>
            <a:ext cx="396225" cy="589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325" y="1982433"/>
            <a:ext cx="396225" cy="589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326" y="2592001"/>
            <a:ext cx="396225" cy="589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265500" y="7242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4500"/>
              <a:t>Results </a:t>
            </a:r>
            <a:endParaRPr sz="4500"/>
          </a:p>
        </p:txBody>
      </p:sp>
      <p:sp>
        <p:nvSpPr>
          <p:cNvPr id="194" name="Google Shape;194;p25"/>
          <p:cNvSpPr txBox="1"/>
          <p:nvPr>
            <p:ph idx="1" type="subTitle"/>
          </p:nvPr>
        </p:nvSpPr>
        <p:spPr>
          <a:xfrm>
            <a:off x="1052700" y="2431525"/>
            <a:ext cx="24708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/>
              <a:t>On the </a:t>
            </a:r>
            <a:r>
              <a:rPr b="1" lang="it" sz="2800"/>
              <a:t>worst </a:t>
            </a:r>
            <a:r>
              <a:rPr lang="it" sz="2800"/>
              <a:t>five models</a:t>
            </a:r>
            <a:endParaRPr sz="2800"/>
          </a:p>
        </p:txBody>
      </p:sp>
      <p:sp>
        <p:nvSpPr>
          <p:cNvPr id="195" name="Google Shape;195;p25"/>
          <p:cNvSpPr txBox="1"/>
          <p:nvPr>
            <p:ph idx="2" type="body"/>
          </p:nvPr>
        </p:nvSpPr>
        <p:spPr>
          <a:xfrm>
            <a:off x="4932025" y="55225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Zero-shot inference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 without system 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or assistant prompt</a:t>
            </a:r>
            <a:r>
              <a:rPr lang="it" sz="2300"/>
              <a:t> 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0" name="Google Shape;200;p26"/>
          <p:cNvGraphicFramePr/>
          <p:nvPr/>
        </p:nvGraphicFramePr>
        <p:xfrm>
          <a:off x="952500" y="74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{F2E24695-F424-4BCD-ACAA-8C696827D44B}</a:tableStyleId>
              </a:tblPr>
              <a:tblGrid>
                <a:gridCol w="2413000"/>
                <a:gridCol w="2413000"/>
                <a:gridCol w="2413000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Model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Checks passed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</a:rPr>
                        <a:t>Average BART score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Led-large-book-summary-460M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-3.0553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Zephyr-7B-alpha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-3.1956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Bigbird-pegasus-large-pubmed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-3.5049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SOLAR-10.7B-Instruct-v1.0-uncensored-GPTQ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-4.3151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WestLake-7B-v2-GPTQ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</a:rPr>
                        <a:t>-3.4265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1" name="Google Shape;2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325" y="1372875"/>
            <a:ext cx="396225" cy="589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325" y="1982433"/>
            <a:ext cx="396225" cy="589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326" y="2592001"/>
            <a:ext cx="396225" cy="589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</a:t>
            </a:r>
            <a:endParaRPr/>
          </a:p>
        </p:txBody>
      </p:sp>
      <p:sp>
        <p:nvSpPr>
          <p:cNvPr id="209" name="Google Shape;209;p27"/>
          <p:cNvSpPr txBox="1"/>
          <p:nvPr>
            <p:ph idx="4294967295" type="subTitle"/>
          </p:nvPr>
        </p:nvSpPr>
        <p:spPr>
          <a:xfrm>
            <a:off x="265500" y="1212975"/>
            <a:ext cx="8649300" cy="3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believe the scale of the experiment was vast and our limited computation power and the expenses regarding the hardware requirements really limited us in </a:t>
            </a:r>
            <a:r>
              <a:rPr lang="it"/>
              <a:t>exploring</a:t>
            </a:r>
            <a:r>
              <a:rPr lang="it"/>
              <a:t> different types of prompts. For </a:t>
            </a:r>
            <a:r>
              <a:rPr lang="it"/>
              <a:t>future</a:t>
            </a:r>
            <a:r>
              <a:rPr lang="it"/>
              <a:t> improvements we plan to: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Research using different </a:t>
            </a:r>
            <a:r>
              <a:rPr lang="it"/>
              <a:t>temperatures</a:t>
            </a:r>
            <a:r>
              <a:rPr lang="it"/>
              <a:t> and top_k numbers for the transformer models.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Avoid using quantization which cripples the models to some extent but grants faster inference.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Add one-shot and multiple shot inference for all models.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Project description</a:t>
            </a:r>
            <a:endParaRPr/>
          </a:p>
        </p:txBody>
      </p:sp>
      <p:sp>
        <p:nvSpPr>
          <p:cNvPr id="93" name="Google Shape;93;p14"/>
          <p:cNvSpPr txBox="1"/>
          <p:nvPr>
            <p:ph idx="4294967295" type="subTitle"/>
          </p:nvPr>
        </p:nvSpPr>
        <p:spPr>
          <a:xfrm>
            <a:off x="460950" y="1301866"/>
            <a:ext cx="8222100" cy="19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Guiding </a:t>
            </a:r>
            <a:r>
              <a:rPr b="1" lang="it" sz="1500"/>
              <a:t>LLMs</a:t>
            </a:r>
            <a:r>
              <a:rPr lang="it" sz="1500"/>
              <a:t> to generate accurate </a:t>
            </a:r>
            <a:r>
              <a:rPr b="1" lang="it" sz="1500"/>
              <a:t>summaries of specific lengths</a:t>
            </a:r>
            <a:r>
              <a:rPr lang="it" sz="1500"/>
              <a:t> and format by using </a:t>
            </a:r>
            <a:r>
              <a:rPr b="1" lang="it" sz="1500"/>
              <a:t>prompt injection</a:t>
            </a:r>
            <a:r>
              <a:rPr lang="it" sz="1500"/>
              <a:t> strategies. More specifically this projects explores and analyses different LLMs, of different parameter size and architecture, to have a comparison and exhibit the best performing one.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/>
              <a:t>We experimented on 14 different models and asked them to generate summaries of either fixed length, word count or number of sentences.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/>
              <a:t>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550" y="3503168"/>
            <a:ext cx="2434900" cy="13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500" y="3363324"/>
            <a:ext cx="1549151" cy="12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8050" y="3388177"/>
            <a:ext cx="2255226" cy="12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>
            <p:ph idx="4294967295" type="subTitle"/>
          </p:nvPr>
        </p:nvSpPr>
        <p:spPr>
          <a:xfrm>
            <a:off x="820474" y="4660975"/>
            <a:ext cx="12852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 sz="800" u="sng">
                <a:solidFill>
                  <a:schemeClr val="hlink"/>
                </a:solidFill>
                <a:hlinkClick r:id="rId6"/>
              </a:rPr>
              <a:t>TinyLlama</a:t>
            </a:r>
            <a:endParaRPr b="1" sz="800"/>
          </a:p>
        </p:txBody>
      </p:sp>
      <p:sp>
        <p:nvSpPr>
          <p:cNvPr id="98" name="Google Shape;98;p14"/>
          <p:cNvSpPr txBox="1"/>
          <p:nvPr>
            <p:ph idx="4294967295" type="subTitle"/>
          </p:nvPr>
        </p:nvSpPr>
        <p:spPr>
          <a:xfrm>
            <a:off x="3929399" y="4824175"/>
            <a:ext cx="12852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 sz="800" u="sng">
                <a:solidFill>
                  <a:schemeClr val="hlink"/>
                </a:solidFill>
                <a:hlinkClick r:id="rId7"/>
              </a:rPr>
              <a:t>Notus</a:t>
            </a:r>
            <a:endParaRPr b="1" sz="800"/>
          </a:p>
        </p:txBody>
      </p:sp>
      <p:sp>
        <p:nvSpPr>
          <p:cNvPr id="99" name="Google Shape;99;p14"/>
          <p:cNvSpPr txBox="1"/>
          <p:nvPr>
            <p:ph idx="4294967295" type="subTitle"/>
          </p:nvPr>
        </p:nvSpPr>
        <p:spPr>
          <a:xfrm>
            <a:off x="6993061" y="4660975"/>
            <a:ext cx="12852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it" sz="800" u="sng">
                <a:solidFill>
                  <a:schemeClr val="hlink"/>
                </a:solidFill>
                <a:hlinkClick r:id="rId8"/>
              </a:rPr>
              <a:t>Mistral</a:t>
            </a:r>
            <a:endParaRPr b="1"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</a:t>
            </a:r>
            <a:endParaRPr/>
          </a:p>
        </p:txBody>
      </p:sp>
      <p:sp>
        <p:nvSpPr>
          <p:cNvPr id="105" name="Google Shape;105;p15"/>
          <p:cNvSpPr txBox="1"/>
          <p:nvPr>
            <p:ph idx="4294967295" type="subTitle"/>
          </p:nvPr>
        </p:nvSpPr>
        <p:spPr>
          <a:xfrm>
            <a:off x="460950" y="1301825"/>
            <a:ext cx="8222100" cy="11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We did all the experiments on </a:t>
            </a:r>
            <a:r>
              <a:rPr lang="it" sz="1500" u="sng">
                <a:solidFill>
                  <a:schemeClr val="hlink"/>
                </a:solidFill>
                <a:hlinkClick r:id="rId3"/>
              </a:rPr>
              <a:t>PubMed</a:t>
            </a:r>
            <a:r>
              <a:rPr lang="it" sz="1500"/>
              <a:t>, a well-known biomedical dataset for long </a:t>
            </a:r>
            <a:r>
              <a:rPr lang="it" sz="1500"/>
              <a:t>document</a:t>
            </a:r>
            <a:r>
              <a:rPr lang="it" sz="1500"/>
              <a:t> summarization, as our goal was to produce different type of summaries for long documents. As the original </a:t>
            </a:r>
            <a:r>
              <a:rPr lang="it" sz="1500"/>
              <a:t>dataset</a:t>
            </a:r>
            <a:r>
              <a:rPr lang="it" sz="1500"/>
              <a:t> is massive, we were provided a </a:t>
            </a:r>
            <a:r>
              <a:rPr b="1" lang="it" sz="1500"/>
              <a:t>representative subset</a:t>
            </a:r>
            <a:r>
              <a:rPr lang="it" sz="1500"/>
              <a:t> extracted with stratified random sampling to retain less than 1000 documents.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9800" y="2571763"/>
            <a:ext cx="4576300" cy="236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460950" y="3214675"/>
            <a:ext cx="1891200" cy="12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Dataset length analysis after tokenization</a:t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2392200" y="3593538"/>
            <a:ext cx="859800" cy="32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</a:t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425213" y="22216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>
            <p:ph idx="4294967295" type="body"/>
          </p:nvPr>
        </p:nvSpPr>
        <p:spPr>
          <a:xfrm>
            <a:off x="425213" y="23683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1.Tokenization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" name="Google Shape;116;p16"/>
          <p:cNvSpPr txBox="1"/>
          <p:nvPr>
            <p:ph idx="4294967295" type="body"/>
          </p:nvPr>
        </p:nvSpPr>
        <p:spPr>
          <a:xfrm>
            <a:off x="424025" y="3019675"/>
            <a:ext cx="2471700" cy="18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it" sz="1600"/>
              <a:t>In order to compute metrics such as token </a:t>
            </a:r>
            <a:r>
              <a:rPr lang="it" sz="1600"/>
              <a:t>length</a:t>
            </a:r>
            <a:r>
              <a:rPr lang="it" sz="1600"/>
              <a:t> we tokenized the data using the tokenizer given by the </a:t>
            </a:r>
            <a:r>
              <a:rPr lang="it" sz="1600" u="sng">
                <a:solidFill>
                  <a:schemeClr val="hlink"/>
                </a:solidFill>
                <a:hlinkClick r:id="rId3"/>
              </a:rPr>
              <a:t>NLTK</a:t>
            </a:r>
            <a:r>
              <a:rPr lang="it" sz="1600"/>
              <a:t> library. </a:t>
            </a:r>
            <a:endParaRPr sz="1600"/>
          </a:p>
        </p:txBody>
      </p:sp>
      <p:sp>
        <p:nvSpPr>
          <p:cNvPr id="117" name="Google Shape;117;p16"/>
          <p:cNvSpPr/>
          <p:nvPr/>
        </p:nvSpPr>
        <p:spPr>
          <a:xfrm>
            <a:off x="3037639" y="22216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 txBox="1"/>
          <p:nvPr>
            <p:ph idx="4294967295" type="body"/>
          </p:nvPr>
        </p:nvSpPr>
        <p:spPr>
          <a:xfrm>
            <a:off x="3329013" y="23683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2. Filtering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6"/>
          <p:cNvSpPr txBox="1"/>
          <p:nvPr>
            <p:ph idx="4294967295" type="body"/>
          </p:nvPr>
        </p:nvSpPr>
        <p:spPr>
          <a:xfrm>
            <a:off x="3182100" y="2987375"/>
            <a:ext cx="2471700" cy="18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it" sz="1600"/>
              <a:t>Depending on model card we filter documents which are too long to present as a prompt, also taking into consideration other parts.</a:t>
            </a:r>
            <a:endParaRPr sz="1600"/>
          </a:p>
        </p:txBody>
      </p:sp>
      <p:sp>
        <p:nvSpPr>
          <p:cNvPr id="120" name="Google Shape;120;p16"/>
          <p:cNvSpPr/>
          <p:nvPr/>
        </p:nvSpPr>
        <p:spPr>
          <a:xfrm>
            <a:off x="5941364" y="22216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idx="4294967295" type="body"/>
          </p:nvPr>
        </p:nvSpPr>
        <p:spPr>
          <a:xfrm>
            <a:off x="6247095" y="23683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3. </a:t>
            </a:r>
            <a:r>
              <a:rPr lang="it">
                <a:solidFill>
                  <a:schemeClr val="lt1"/>
                </a:solidFill>
              </a:rPr>
              <a:t>Sanitization</a:t>
            </a:r>
            <a:r>
              <a:rPr lang="it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16"/>
          <p:cNvSpPr txBox="1"/>
          <p:nvPr>
            <p:ph idx="4294967295" type="body"/>
          </p:nvPr>
        </p:nvSpPr>
        <p:spPr>
          <a:xfrm>
            <a:off x="6139850" y="2987375"/>
            <a:ext cx="2471700" cy="16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it" sz="1600"/>
              <a:t>We remove </a:t>
            </a:r>
            <a:r>
              <a:rPr lang="it" sz="1600"/>
              <a:t>data points</a:t>
            </a:r>
            <a:r>
              <a:rPr lang="it" sz="1600"/>
              <a:t> in which the target summary is longer than the actual document.</a:t>
            </a:r>
            <a:endParaRPr sz="1600"/>
          </a:p>
        </p:txBody>
      </p:sp>
      <p:sp>
        <p:nvSpPr>
          <p:cNvPr id="123" name="Google Shape;123;p16"/>
          <p:cNvSpPr txBox="1"/>
          <p:nvPr/>
        </p:nvSpPr>
        <p:spPr>
          <a:xfrm>
            <a:off x="425225" y="1207975"/>
            <a:ext cx="7715400" cy="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Before actually using the data from the dataset we had to execute three main steps: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Prompts</a:t>
            </a:r>
            <a:endParaRPr/>
          </a:p>
        </p:txBody>
      </p:sp>
      <p:sp>
        <p:nvSpPr>
          <p:cNvPr id="129" name="Google Shape;129;p17"/>
          <p:cNvSpPr txBox="1"/>
          <p:nvPr>
            <p:ph idx="4294967295" type="subTitle"/>
          </p:nvPr>
        </p:nvSpPr>
        <p:spPr>
          <a:xfrm>
            <a:off x="460950" y="1301825"/>
            <a:ext cx="8222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In order to compare performances we selected 25 different standard prompts belonging to two main macro categories: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b="1" lang="it" sz="1500"/>
              <a:t>Reasoning based</a:t>
            </a:r>
            <a:r>
              <a:rPr lang="it" sz="1500"/>
              <a:t>: The model has to generate a summary with a variable length dependant on original document length.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it" sz="1500"/>
              <a:t>Instruction based</a:t>
            </a:r>
            <a:r>
              <a:rPr lang="it" sz="1500"/>
              <a:t>: The model has to generate a summary with a fixed number of words, number of sentences or number of bullet points.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300"/>
              <a:t>Example of a reasoning based prompt: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500"/>
              <a:t>“Generate a summary 10 times shorter for the following text: {Document} …”</a:t>
            </a:r>
            <a:endParaRPr i="1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Prompts</a:t>
            </a:r>
            <a:endParaRPr/>
          </a:p>
        </p:txBody>
      </p:sp>
      <p:sp>
        <p:nvSpPr>
          <p:cNvPr id="135" name="Google Shape;135;p18"/>
          <p:cNvSpPr txBox="1"/>
          <p:nvPr>
            <p:ph idx="4294967295" type="subTitle"/>
          </p:nvPr>
        </p:nvSpPr>
        <p:spPr>
          <a:xfrm>
            <a:off x="460950" y="1017799"/>
            <a:ext cx="8222100" cy="3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/>
              <a:t>The first thing we considered is adding a </a:t>
            </a:r>
            <a:r>
              <a:rPr lang="it" sz="1400"/>
              <a:t>prompt</a:t>
            </a:r>
            <a:r>
              <a:rPr lang="it" sz="1400"/>
              <a:t> before and after we actually present the document. We think that even a small prompt such as “Summary:” could help the model.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Example of an instruction based prompt: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400"/>
              <a:t>“</a:t>
            </a:r>
            <a:r>
              <a:rPr i="1" lang="it" sz="1400"/>
              <a:t>Summarise this text in 1 sentence:</a:t>
            </a:r>
            <a:r>
              <a:rPr i="1" lang="it" sz="1400"/>
              <a:t> {Document}. Summary: ”</a:t>
            </a:r>
            <a:endParaRPr i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400"/>
              <a:t>We</a:t>
            </a:r>
            <a:r>
              <a:rPr lang="it" sz="1400"/>
              <a:t> also experimented with one-shot inference, a different strategy in which we also present an example summary to the model, almost like a template.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Example of one-shot inference prompt: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400"/>
              <a:t>“Generate a summary 10 times shorter for the following text: {Example document}. Example summary: {Example summary}.</a:t>
            </a:r>
            <a:endParaRPr i="1"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it" sz="1400"/>
              <a:t>Generate a summary 10 times shorter for the following text: {Document}. Summary:”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Prompts</a:t>
            </a:r>
            <a:endParaRPr/>
          </a:p>
        </p:txBody>
      </p:sp>
      <p:sp>
        <p:nvSpPr>
          <p:cNvPr id="141" name="Google Shape;141;p19"/>
          <p:cNvSpPr txBox="1"/>
          <p:nvPr>
            <p:ph idx="4294967295" type="subTitle"/>
          </p:nvPr>
        </p:nvSpPr>
        <p:spPr>
          <a:xfrm>
            <a:off x="460950" y="1301825"/>
            <a:ext cx="8222100" cy="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After further experiments we noticed some common problems to all the models. In order to try and prevent, or at least improve, these phenomenons we started </a:t>
            </a:r>
            <a:r>
              <a:rPr lang="it" sz="1500"/>
              <a:t>experimenting with assistant and system prompts in all the previously defined ones. These prompts explain the task at hand and the behavior we want for the model in a direct way, thus strongly favoring an output in a desired manner.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300"/>
              <a:t>Example of a prompt containing system and assistant prompts: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100"/>
              <a:t>“</a:t>
            </a:r>
            <a:r>
              <a:rPr i="1" lang="it" sz="1100"/>
              <a:t>System: You are an expert agent in information extraction and summarization.</a:t>
            </a:r>
            <a:endParaRPr i="1"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100"/>
              <a:t>User: Summarise this text in 1 sentence: {Document}.</a:t>
            </a:r>
            <a:endParaRPr i="1"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it" sz="1100"/>
              <a:t>Assistant: According to the context information, the summary in English is: </a:t>
            </a:r>
            <a:r>
              <a:rPr i="1" lang="it" sz="1100"/>
              <a:t>”</a:t>
            </a:r>
            <a:endParaRPr b="1"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42" name="Google Shape;142;p19"/>
          <p:cNvSpPr/>
          <p:nvPr/>
        </p:nvSpPr>
        <p:spPr>
          <a:xfrm>
            <a:off x="6809250" y="2874725"/>
            <a:ext cx="1965600" cy="1149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6751800" y="2835875"/>
            <a:ext cx="2080500" cy="13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Unfortunately we couldn’t fully experiment with it as </a:t>
            </a:r>
            <a:r>
              <a:rPr lang="it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inference</a:t>
            </a:r>
            <a:r>
              <a:rPr lang="it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run times and number of models is way bigger than we </a:t>
            </a:r>
            <a:r>
              <a:rPr lang="it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could</a:t>
            </a:r>
            <a:r>
              <a:rPr lang="it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timely handle.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Metrics </a:t>
            </a:r>
            <a:endParaRPr/>
          </a:p>
        </p:txBody>
      </p:sp>
      <p:sp>
        <p:nvSpPr>
          <p:cNvPr id="149" name="Google Shape;149;p20"/>
          <p:cNvSpPr txBox="1"/>
          <p:nvPr>
            <p:ph idx="4294967295" type="subTitle"/>
          </p:nvPr>
        </p:nvSpPr>
        <p:spPr>
          <a:xfrm>
            <a:off x="460950" y="1301825"/>
            <a:ext cx="8222100" cy="8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To ensure clarity and technical validity when evaluating a generated summary without gold targets for each prompt type, we employed five distinct metrics. Here are the proposed metrics: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50" name="Google Shape;150;p20"/>
          <p:cNvSpPr txBox="1"/>
          <p:nvPr/>
        </p:nvSpPr>
        <p:spPr>
          <a:xfrm>
            <a:off x="460950" y="2982650"/>
            <a:ext cx="18060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Percent check: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We check 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whether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the generated summary is a percentage of the original document.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2110950" y="2982650"/>
            <a:ext cx="15699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Length</a:t>
            </a: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check: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We check whether the generated summary is of a given length.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3636138" y="2982650"/>
            <a:ext cx="18060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Sentence</a:t>
            </a: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check: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We check whether the generated summary has a given number of sentences. 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5356700" y="2982650"/>
            <a:ext cx="16593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Bullet </a:t>
            </a: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check: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We check whether the generated summary has a given number of bullet points.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6952350" y="2982650"/>
            <a:ext cx="17307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BARTScore</a:t>
            </a: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We compute the </a:t>
            </a:r>
            <a:r>
              <a:rPr lang="it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BART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score which takes into consideration factualness and semantic similarity 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with</a:t>
            </a:r>
            <a:r>
              <a:rPr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 target summary.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0"/>
          <p:cNvSpPr/>
          <p:nvPr/>
        </p:nvSpPr>
        <p:spPr>
          <a:xfrm rot="-5400000">
            <a:off x="2060625" y="1544400"/>
            <a:ext cx="464400" cy="2519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1389825" y="2260975"/>
            <a:ext cx="18060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Margin of error allowed</a:t>
            </a:r>
            <a:endParaRPr b="1"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0"/>
          <p:cNvSpPr/>
          <p:nvPr/>
        </p:nvSpPr>
        <p:spPr>
          <a:xfrm rot="5400000">
            <a:off x="2941725" y="2239850"/>
            <a:ext cx="464400" cy="42810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2317425" y="4621125"/>
            <a:ext cx="18060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Uses NLTK functions</a:t>
            </a:r>
            <a:endParaRPr b="1"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Experimental Setup</a:t>
            </a:r>
            <a:endParaRPr/>
          </a:p>
        </p:txBody>
      </p:sp>
      <p:sp>
        <p:nvSpPr>
          <p:cNvPr id="164" name="Google Shape;164;p21"/>
          <p:cNvSpPr txBox="1"/>
          <p:nvPr>
            <p:ph idx="4294967295" type="subTitle"/>
          </p:nvPr>
        </p:nvSpPr>
        <p:spPr>
          <a:xfrm>
            <a:off x="460950" y="1301827"/>
            <a:ext cx="82221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In order to perform the experiments we decided to run all the prompts in a single “run”, meaning that all prompts were generated and fed to the model one by one consecutively.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/>
              <a:t>All our experiments were run on </a:t>
            </a:r>
            <a:r>
              <a:rPr lang="it" sz="1500" u="sng">
                <a:solidFill>
                  <a:schemeClr val="hlink"/>
                </a:solidFill>
                <a:hlinkClick r:id="rId3"/>
              </a:rPr>
              <a:t>Google Colab</a:t>
            </a:r>
            <a:r>
              <a:rPr lang="it" sz="1500"/>
              <a:t> notebooks </a:t>
            </a:r>
            <a:r>
              <a:rPr lang="it" sz="1500"/>
              <a:t>using </a:t>
            </a:r>
            <a:r>
              <a:rPr lang="it" sz="1500"/>
              <a:t>either a V100 runtime or A100 runtime, depending on </a:t>
            </a:r>
            <a:r>
              <a:rPr lang="it" sz="1500"/>
              <a:t>availability</a:t>
            </a:r>
            <a:r>
              <a:rPr lang="it" sz="1500"/>
              <a:t> and model size.  Length of the document and prompt had also a significant part on hardware requirements.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/>
              <a:t>As we were concerned about model parameters size we opted to use a quantized version, more specifically GPTQ, in order to diminish it and further speed-up inference for most models.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500"/>
              <a:t>All inference runs took between 35-75 minutes per model and were fully logged on </a:t>
            </a:r>
            <a:r>
              <a:rPr lang="it" sz="1500" u="sng">
                <a:solidFill>
                  <a:schemeClr val="hlink"/>
                </a:solidFill>
                <a:hlinkClick r:id="rId4"/>
              </a:rPr>
              <a:t>WandB</a:t>
            </a:r>
            <a:r>
              <a:rPr lang="it" sz="1500"/>
              <a:t>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